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99"/>
  </p:notesMasterIdLst>
  <p:handoutMasterIdLst>
    <p:handoutMasterId r:id="rId100"/>
  </p:handoutMasterIdLst>
  <p:sldIdLst>
    <p:sldId id="587" r:id="rId70"/>
    <p:sldId id="588" r:id="rId71"/>
    <p:sldId id="602" r:id="rId72"/>
    <p:sldId id="603" r:id="rId73"/>
    <p:sldId id="613" r:id="rId74"/>
    <p:sldId id="615" r:id="rId75"/>
    <p:sldId id="610" r:id="rId76"/>
    <p:sldId id="606" r:id="rId77"/>
    <p:sldId id="630" r:id="rId78"/>
    <p:sldId id="609" r:id="rId79"/>
    <p:sldId id="605" r:id="rId80"/>
    <p:sldId id="607" r:id="rId81"/>
    <p:sldId id="611" r:id="rId82"/>
    <p:sldId id="596" r:id="rId83"/>
    <p:sldId id="617" r:id="rId84"/>
    <p:sldId id="625" r:id="rId85"/>
    <p:sldId id="618" r:id="rId86"/>
    <p:sldId id="626" r:id="rId87"/>
    <p:sldId id="619" r:id="rId88"/>
    <p:sldId id="604" r:id="rId89"/>
    <p:sldId id="627" r:id="rId90"/>
    <p:sldId id="608" r:id="rId91"/>
    <p:sldId id="620" r:id="rId92"/>
    <p:sldId id="621" r:id="rId93"/>
    <p:sldId id="628" r:id="rId94"/>
    <p:sldId id="629" r:id="rId95"/>
    <p:sldId id="623" r:id="rId96"/>
    <p:sldId id="624" r:id="rId97"/>
    <p:sldId id="595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5" autoAdjust="0"/>
    <p:restoredTop sz="79508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84" y="25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slide" Target="slides/slide18.xml"/><Relationship Id="rId102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100" Type="http://schemas.openxmlformats.org/officeDocument/2006/relationships/handoutMaster" Target="handoutMasters/handout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Esri</a:t>
            </a:r>
            <a:r>
              <a:rPr lang="en-US" baseline="0" dirty="0" smtClean="0"/>
              <a:t> Corporate Template-Dark v3.4</a:t>
            </a:r>
          </a:p>
          <a:p>
            <a:r>
              <a:rPr lang="en-US" baseline="0" dirty="0" smtClean="0"/>
              <a:t>16:9 version – January 29, 2017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more templates, sample files, and icons, see https://compass.esri.com/resources/presentations/Pages/Main.aspx</a:t>
            </a:r>
          </a:p>
          <a:p>
            <a:endParaRPr lang="en-US" baseline="0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 smtClean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7/2/2018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7/2/2018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7/2/2018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topia.esri.com/WebGIS/arcgis-for-server/issues/5318" TargetMode="External"/><Relationship Id="rId2" Type="http://schemas.openxmlformats.org/officeDocument/2006/relationships/hyperlink" Target="https://devtopia.esri.com/WebGIS/arcgis-for-server/issues/5296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ri.box.com/s/nzx67z68h19yrwvwqnk5r29svicyslv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ri.box.com/s/1vppvn8zuqmhhtfletxl3ftkc8uxwpd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sri.box.com/s/76o8ajl52s8c28sp3enfnjpm1rodzxmf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esium.com/blog/2017/02/06/texture-compression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sri.box.com/s/pxfbpyslv1uit4svfwvhmzu2wawn18ri" TargetMode="External"/><Relationship Id="rId2" Type="http://schemas.openxmlformats.org/officeDocument/2006/relationships/hyperlink" Target="https://devtopia.esri.com/ArcGISPro/i3s-spec/blob/master/design/optimization/integrated_mesh_perfs.md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topia.esri.com/ArcGISPro/i3s-spec/blob/master/design/optimization/logs" TargetMode="External"/><Relationship Id="rId4" Type="http://schemas.openxmlformats.org/officeDocument/2006/relationships/hyperlink" Target="https://devtopia.esri.com/rona7954/scene-layer-lib/tree/rona7954/mesh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file:///\\redarchive2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sri.box.com/s/nzx67z68h19yrwvwqnk5r29svicyslvy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89224" y="422787"/>
            <a:ext cx="8525773" cy="1327355"/>
          </a:xfr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Mesh Scene Layer</a:t>
            </a:r>
            <a:br>
              <a:rPr lang="en-US" dirty="0" smtClean="0"/>
            </a:br>
            <a:r>
              <a:rPr lang="en-US" dirty="0" smtClean="0"/>
              <a:t>Performance Improvements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8387" y="6482243"/>
            <a:ext cx="5063613" cy="375758"/>
          </a:xfrm>
          <a:gradFill flip="none" rotWithShape="1">
            <a:gsLst>
              <a:gs pos="95000">
                <a:srgbClr val="053264">
                  <a:alpha val="82000"/>
                </a:srgbClr>
              </a:gs>
              <a:gs pos="0">
                <a:srgbClr val="00B9F2">
                  <a:alpha val="28000"/>
                </a:srgbClr>
              </a:gs>
            </a:gsLst>
            <a:path path="circle">
              <a:fillToRect t="100000" r="10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i="1" dirty="0" smtClean="0">
                <a:latin typeface="Calibri" panose="020F0502020204030204" pitchFamily="34" charset="0"/>
              </a:rPr>
              <a:t>Ronald </a:t>
            </a:r>
            <a:r>
              <a:rPr lang="en-US" i="1" dirty="0" err="1" smtClean="0">
                <a:latin typeface="Calibri" panose="020F0502020204030204" pitchFamily="34" charset="0"/>
              </a:rPr>
              <a:t>Poirrier</a:t>
            </a:r>
            <a:r>
              <a:rPr lang="en-US" i="1" dirty="0" smtClean="0">
                <a:latin typeface="Calibri" panose="020F0502020204030204" pitchFamily="34" charset="0"/>
              </a:rPr>
              <a:t> - rpoirrier@esri.com</a:t>
            </a:r>
            <a:endParaRPr lang="en-US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Implementation: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 pattern and LOD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87263" y="1333500"/>
            <a:ext cx="10369296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Tile priority </a:t>
            </a:r>
            <a:r>
              <a:rPr lang="en-US" dirty="0" smtClean="0"/>
              <a:t>: LOD first, then distance.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Node-page priority</a:t>
            </a:r>
            <a:r>
              <a:rPr lang="en-US" dirty="0" smtClean="0"/>
              <a:t>: bump priority by 1 LOD.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GPU memory budget</a:t>
            </a:r>
            <a:r>
              <a:rPr lang="en-US" dirty="0" smtClean="0"/>
              <a:t>: Garbage collection heuristic based on LOD, then age.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Always keep visible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node ancestry </a:t>
            </a:r>
            <a:r>
              <a:rPr lang="en-US" dirty="0" smtClean="0"/>
              <a:t>in GPU memory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LOD switching based on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screen-pixel/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texel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ratio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Concurrency per </a:t>
            </a:r>
            <a:r>
              <a:rPr lang="en-US" i="1" dirty="0" smtClean="0"/>
              <a:t>tile </a:t>
            </a:r>
            <a:r>
              <a:rPr lang="en-US" dirty="0" smtClean="0"/>
              <a:t> not per </a:t>
            </a:r>
            <a:r>
              <a:rPr lang="en-US" i="1" dirty="0" smtClean="0"/>
              <a:t>requests</a:t>
            </a:r>
          </a:p>
          <a:p>
            <a:pPr>
              <a:lnSpc>
                <a:spcPct val="150000"/>
              </a:lnSpc>
            </a:pPr>
            <a:r>
              <a:rPr lang="en-US" dirty="0"/>
              <a:t>Threading model: </a:t>
            </a:r>
            <a:r>
              <a:rPr lang="en-US" dirty="0" err="1"/>
              <a:t>render+cull</a:t>
            </a:r>
            <a:r>
              <a:rPr lang="en-US" dirty="0"/>
              <a:t> thread, everything else is 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async</a:t>
            </a:r>
            <a:endParaRPr lang="en-US" i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Swap 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request_list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vs. “traditional” </a:t>
            </a:r>
            <a:r>
              <a:rPr lang="en-US" dirty="0" err="1" smtClean="0"/>
              <a:t>async</a:t>
            </a:r>
            <a:r>
              <a:rPr lang="en-US" dirty="0" smtClean="0"/>
              <a:t> pattern (i.e. “future/promise” </a:t>
            </a:r>
            <a:r>
              <a:rPr lang="en-US" dirty="0" err="1" smtClean="0"/>
              <a:t>c++</a:t>
            </a:r>
            <a:r>
              <a:rPr lang="en-US" dirty="0" smtClean="0"/>
              <a:t>11, runtime PPLX, </a:t>
            </a:r>
            <a:r>
              <a:rPr lang="en-US" dirty="0" err="1" smtClean="0"/>
              <a:t>Javascript</a:t>
            </a:r>
            <a:r>
              <a:rPr lang="en-US" dirty="0"/>
              <a:t> </a:t>
            </a:r>
            <a:r>
              <a:rPr lang="en-US" dirty="0" err="1"/>
              <a:t>XMLHttpRequest</a:t>
            </a:r>
            <a:r>
              <a:rPr lang="en-US" dirty="0"/>
              <a:t> </a:t>
            </a:r>
            <a:r>
              <a:rPr lang="en-US" dirty="0" smtClean="0"/>
              <a:t>(Ajax) 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820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Issue 2: Inefficient communication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6246" y="1484671"/>
            <a:ext cx="10369296" cy="342900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Causes:</a:t>
            </a:r>
          </a:p>
          <a:p>
            <a:pPr lvl="1"/>
            <a:r>
              <a:rPr lang="en-US" dirty="0" smtClean="0"/>
              <a:t>Traversing the bounding volume tree requires one request per node (chattiness)</a:t>
            </a:r>
          </a:p>
          <a:p>
            <a:pPr lvl="1"/>
            <a:r>
              <a:rPr lang="en-US" dirty="0" smtClean="0"/>
              <a:t>Extraneous request (</a:t>
            </a:r>
            <a:r>
              <a:rPr lang="en-US" i="1" dirty="0" err="1" smtClean="0"/>
              <a:t>sharedResource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ArcGIS server inefficiencies/bugs </a:t>
            </a:r>
            <a:r>
              <a:rPr lang="en-US" sz="1600" dirty="0" smtClean="0"/>
              <a:t>( REST handler &lt;-&gt;</a:t>
            </a:r>
            <a:r>
              <a:rPr lang="en-US" sz="1600" dirty="0" err="1" smtClean="0"/>
              <a:t>CouchDB</a:t>
            </a:r>
            <a:r>
              <a:rPr lang="en-US" sz="1600" dirty="0" smtClean="0"/>
              <a:t> store)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devtopia.esri.com/WebGIS/arcgis-for-server/issues/5296</a:t>
            </a:r>
            <a:endParaRPr lang="en-US" dirty="0" smtClean="0"/>
          </a:p>
          <a:p>
            <a:pPr lvl="2"/>
            <a:r>
              <a:rPr lang="en-US" u="sng" dirty="0">
                <a:hlinkClick r:id="rId3"/>
              </a:rPr>
              <a:t>https://devtopia.esri.com/WebGIS/arcgis-for-server/issues/5318</a:t>
            </a:r>
            <a:endParaRPr lang="en-US" dirty="0"/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Solutions:</a:t>
            </a:r>
          </a:p>
          <a:p>
            <a:pPr lvl="1"/>
            <a:r>
              <a:rPr lang="en-US" dirty="0" smtClean="0"/>
              <a:t>Group node into pages (paged-access)</a:t>
            </a:r>
          </a:p>
          <a:p>
            <a:pPr lvl="1"/>
            <a:r>
              <a:rPr lang="en-US" dirty="0" smtClean="0"/>
              <a:t>Compact Node index </a:t>
            </a:r>
            <a:r>
              <a:rPr lang="en-US" dirty="0" smtClean="0"/>
              <a:t>JSON: strip </a:t>
            </a:r>
            <a:r>
              <a:rPr lang="en-US" dirty="0" smtClean="0"/>
              <a:t>redundant information</a:t>
            </a:r>
          </a:p>
          <a:p>
            <a:pPr lvl="1"/>
            <a:r>
              <a:rPr lang="en-US" dirty="0" smtClean="0"/>
              <a:t>Replace tree-keys by integer node-ids</a:t>
            </a:r>
          </a:p>
          <a:p>
            <a:pPr lvl="1"/>
            <a:r>
              <a:rPr lang="en-US" dirty="0" smtClean="0"/>
              <a:t>Drop </a:t>
            </a:r>
            <a:r>
              <a:rPr lang="en-US" i="1" dirty="0" err="1" smtClean="0"/>
              <a:t>sharedResource</a:t>
            </a:r>
            <a:r>
              <a:rPr lang="en-US" i="1" dirty="0" smtClean="0"/>
              <a:t> </a:t>
            </a:r>
            <a:r>
              <a:rPr lang="en-US" dirty="0" smtClean="0"/>
              <a:t>requests (not used for IM. Will need refactoring for 3D Object)</a:t>
            </a:r>
          </a:p>
          <a:p>
            <a:pPr lvl="1"/>
            <a:r>
              <a:rPr lang="en-US" dirty="0" smtClean="0"/>
              <a:t>Server team is working on a fix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599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Implementation: Paged-access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399" y="1828800"/>
            <a:ext cx="10532225" cy="3429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I3S changes:</a:t>
            </a:r>
          </a:p>
          <a:p>
            <a:r>
              <a:rPr lang="en-US" dirty="0" smtClean="0"/>
              <a:t>Group 64 nodes per page document</a:t>
            </a:r>
          </a:p>
          <a:p>
            <a:r>
              <a:rPr lang="en-US" dirty="0" smtClean="0"/>
              <a:t>Strip redundant info (</a:t>
            </a:r>
            <a:r>
              <a:rPr lang="en-US" i="1" dirty="0" smtClean="0"/>
              <a:t>parent</a:t>
            </a:r>
            <a:r>
              <a:rPr lang="en-US" dirty="0" smtClean="0"/>
              <a:t>, </a:t>
            </a:r>
            <a:r>
              <a:rPr lang="en-US" i="1" dirty="0" smtClean="0"/>
              <a:t>neighbors</a:t>
            </a:r>
            <a:r>
              <a:rPr lang="en-US" dirty="0" smtClean="0"/>
              <a:t>) and use implicit </a:t>
            </a:r>
            <a:r>
              <a:rPr lang="en-US" i="1" dirty="0" smtClean="0"/>
              <a:t>resource references</a:t>
            </a:r>
          </a:p>
          <a:p>
            <a:r>
              <a:rPr lang="en-US" dirty="0" smtClean="0"/>
              <a:t>Children IDs store in array ( != PCSL)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Performance Testing:</a:t>
            </a:r>
          </a:p>
          <a:p>
            <a:r>
              <a:rPr lang="en-US" dirty="0" smtClean="0"/>
              <a:t>Current I3S -&gt; Optimized SLPK tool</a:t>
            </a:r>
            <a:endParaRPr lang="en-US" dirty="0"/>
          </a:p>
          <a:p>
            <a:r>
              <a:rPr lang="en-US" dirty="0"/>
              <a:t>IO test-bench with adjustable </a:t>
            </a:r>
            <a:r>
              <a:rPr lang="en-US" i="1" dirty="0"/>
              <a:t>Time-to-first-byte</a:t>
            </a:r>
            <a:r>
              <a:rPr lang="en-US" dirty="0"/>
              <a:t> (TTFB) </a:t>
            </a:r>
          </a:p>
          <a:p>
            <a:pPr marL="280987" lvl="1" indent="0"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24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7263" y="1023617"/>
            <a:ext cx="4450965" cy="5816977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"version"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"{b13b9d33-0f0b-413d-bc5f-af6bc67c6861}"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"3-0-0-1-2-0-0-1-0-2-3-2-2"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"level"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mbs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39.66847182390115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21.262627149132967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138.55127158371869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116.12447675184754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lodSelection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metricType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CE9178"/>
                </a:solidFill>
                <a:latin typeface="Consolas" panose="020B0609020204030204" pitchFamily="49" charset="0"/>
              </a:rPr>
              <a:t>maxScreenThreshold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maxError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464.49790700739015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sharedResource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"./shared"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featureData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"./features/0"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geometryData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"./geometries/0"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textureData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"./textures/0_0"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parentNode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"3-0-0-1-2-0-0-1-0-2-3-2"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"../3-0-0-1-2-0-0-1-0-2-3-2"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mbs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39.668477023526457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21.263779079831718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139.35749766391842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243.46394427723499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"features"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"neighbors"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"3-0-0-1-2-0-0-1-0-2-3-2-3"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"../3-0-0-1-2-0-0-1-0-2-3-2-3"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mbs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39.668484321157457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21.264825607646465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139.70987085165345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127.72737785669715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 ]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"3-0-0-1-2-0-0-1-2-0-1-0-0"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"../3-0-0-1-2-0-0-1-2-0-1-0-0"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mbs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39.669773973113244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21.262620777987344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140.86407515730735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172.44740531459757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"3-0-0-1-2-0-0-1-2-0-1-0-1"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"../3-0-0-1-2-0-0-1-2-0-1-0-1"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mbs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39.669783921691248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21.264820447670893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140.39121340151823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180.40225565199452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"children"</a:t>
            </a:r>
            <a:r>
              <a:rPr lang="en-US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endParaRPr lang="en-US" sz="6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3922" y="2065487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obb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"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center"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	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35.24185021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31.79702943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764.774121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],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"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halfSize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	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1894.442749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822.7074585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81.25891876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],</a:t>
            </a:r>
          </a:p>
          <a:p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"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quaternion"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      0.00248162006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-0.01082093921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-0.008798263967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0.9998996854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]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textureWidth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256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textureHeight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128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vertexCount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2310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"children"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 26, 75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]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96" y="377286"/>
            <a:ext cx="6147619" cy="64633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Current 3DNodeDocument.json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(leaf node without OBB)</a:t>
            </a: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67989" y="946079"/>
            <a:ext cx="6147619" cy="64633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Node Object (64 per page)</a:t>
            </a:r>
          </a:p>
          <a:p>
            <a:pPr algn="ctr"/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(with OBB)</a:t>
            </a:r>
            <a:endParaRPr lang="en-US" sz="1800" dirty="0"/>
          </a:p>
        </p:txBody>
      </p:sp>
      <p:sp>
        <p:nvSpPr>
          <p:cNvPr id="9" name="Right Arrow 8"/>
          <p:cNvSpPr/>
          <p:nvPr/>
        </p:nvSpPr>
        <p:spPr bwMode="auto">
          <a:xfrm>
            <a:off x="5535561" y="3175819"/>
            <a:ext cx="1032387" cy="58010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73081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763335"/>
            <a:ext cx="4527741" cy="1754326"/>
          </a:xfrm>
        </p:spPr>
        <p:txBody>
          <a:bodyPr/>
          <a:lstStyle/>
          <a:p>
            <a:r>
              <a:rPr lang="en-US" dirty="0" smtClean="0"/>
              <a:t>Visual Quality</a:t>
            </a:r>
            <a:br>
              <a:rPr lang="en-US" dirty="0" smtClean="0"/>
            </a:br>
            <a:r>
              <a:rPr lang="en-US" dirty="0" smtClean="0"/>
              <a:t>Comparative Video</a:t>
            </a:r>
            <a:br>
              <a:rPr lang="en-US" dirty="0" smtClean="0"/>
            </a:br>
            <a:r>
              <a:rPr lang="en-US" dirty="0" smtClean="0"/>
              <a:t>(Jerusalem)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48149" y="5610910"/>
            <a:ext cx="7686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esri.box.com/s/nzx67z68h19yrwvwqnk5r29svicyslvy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62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582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 log – Jerusalem 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5" y="923708"/>
            <a:ext cx="6625971" cy="5148480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5800" y="1285875"/>
            <a:ext cx="4010025" cy="420983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Current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TTFB bound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Under-utilized bandwidth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Poor visual quality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Optimized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Bandwidth bound (good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Moderate tile GC (~10 sec frequency)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Good visual quality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362466" y="3175085"/>
            <a:ext cx="14670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TTFB bound</a:t>
            </a:r>
          </a:p>
        </p:txBody>
      </p:sp>
    </p:spTree>
    <p:extLst>
      <p:ext uri="{BB962C8B-B14F-4D97-AF65-F5344CB8AC3E}">
        <p14:creationId xmlns:p14="http://schemas.microsoft.com/office/powerpoint/2010/main" val="31867762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763335"/>
            <a:ext cx="4527741" cy="1754326"/>
          </a:xfrm>
        </p:spPr>
        <p:txBody>
          <a:bodyPr/>
          <a:lstStyle/>
          <a:p>
            <a:r>
              <a:rPr lang="en-US" dirty="0" smtClean="0"/>
              <a:t>Visual Quality</a:t>
            </a:r>
            <a:br>
              <a:rPr lang="en-US" dirty="0" smtClean="0"/>
            </a:br>
            <a:r>
              <a:rPr lang="en-US" dirty="0" smtClean="0"/>
              <a:t>Comparative Video</a:t>
            </a:r>
            <a:br>
              <a:rPr lang="en-US" dirty="0" smtClean="0"/>
            </a:br>
            <a:r>
              <a:rPr lang="en-US" dirty="0" smtClean="0"/>
              <a:t>(Girona)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" r="290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4803628" y="5482709"/>
            <a:ext cx="6070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esri.box.com/s/1vppvn8zuqmhhtfletxl3ftkc8uxwpdb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136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582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 log – Girona: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1" y="1285875"/>
            <a:ext cx="3905250" cy="52387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Current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TTFB bound (still)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Under-utilized bandwidth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Slow “cold” traversal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Acceptable visual quality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Optimized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Bandwidth bound (good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Fast “cold” traversal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Good visual quality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362466" y="3175085"/>
            <a:ext cx="14670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TTFB bound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596708"/>
            <a:ext cx="7153170" cy="5558125"/>
          </a:xfrm>
        </p:spPr>
      </p:pic>
      <p:sp>
        <p:nvSpPr>
          <p:cNvPr id="9" name="Oval 8"/>
          <p:cNvSpPr/>
          <p:nvPr/>
        </p:nvSpPr>
        <p:spPr bwMode="auto">
          <a:xfrm rot="20236934">
            <a:off x="6219825" y="1285875"/>
            <a:ext cx="1714500" cy="97155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1363325" y="2686050"/>
            <a:ext cx="9525" cy="314325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11353800" y="4263278"/>
            <a:ext cx="19050" cy="499222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15353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763335"/>
            <a:ext cx="4527741" cy="1754326"/>
          </a:xfrm>
        </p:spPr>
        <p:txBody>
          <a:bodyPr/>
          <a:lstStyle/>
          <a:p>
            <a:r>
              <a:rPr lang="en-US" dirty="0" smtClean="0"/>
              <a:t>Visual Quality</a:t>
            </a:r>
            <a:br>
              <a:rPr lang="en-US" dirty="0" smtClean="0"/>
            </a:br>
            <a:r>
              <a:rPr lang="en-US" dirty="0" smtClean="0"/>
              <a:t>Comparative Video</a:t>
            </a:r>
            <a:br>
              <a:rPr lang="en-US" dirty="0" smtClean="0"/>
            </a:br>
            <a:r>
              <a:rPr lang="en-US" dirty="0" smtClean="0"/>
              <a:t>(Mecca)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03628" y="5482709"/>
            <a:ext cx="61863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esri.box.com/s/76o8ajl52s8c28sp3enfnjpm1rodzxmf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r="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11203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208" y="825161"/>
            <a:ext cx="7327795" cy="569381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582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 log – Mecca 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Vricon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448" y="1285875"/>
            <a:ext cx="4126603" cy="52387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Current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Bigger tiles -&gt; less TTFB bound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Under-utilized bandwidth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Slower “cold” traversal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Acceptable visual quality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Optimized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Bandwidth bound (good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Fast “cold” traversal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Good visual quality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362466" y="3175085"/>
            <a:ext cx="14670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TTFB bound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653526" y="2089787"/>
            <a:ext cx="1176008" cy="507211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11493246" y="4587128"/>
            <a:ext cx="19050" cy="499222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6410324" y="3723653"/>
            <a:ext cx="861683" cy="363194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581650" y="5495490"/>
            <a:ext cx="1199151" cy="465626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94904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Motivations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Customers/distributors complained about sale losses due to IM performances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Same IM datasets perform better on competing solutions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Identify and resolve performance issues ahead of </a:t>
            </a:r>
            <a:r>
              <a:rPr lang="en-US" dirty="0" err="1" smtClean="0"/>
              <a:t>Vricon</a:t>
            </a:r>
            <a:r>
              <a:rPr lang="en-US" dirty="0" smtClean="0"/>
              <a:t> “3D </a:t>
            </a:r>
            <a:r>
              <a:rPr lang="en-US" dirty="0" err="1" smtClean="0"/>
              <a:t>basemap</a:t>
            </a:r>
            <a:r>
              <a:rPr lang="en-US" dirty="0" smtClean="0"/>
              <a:t>” roll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Issue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3: Excessive GPU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219199"/>
            <a:ext cx="10369296" cy="5476876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Causes:</a:t>
            </a:r>
          </a:p>
          <a:p>
            <a:pPr lvl="1"/>
            <a:r>
              <a:rPr lang="en-US" dirty="0" smtClean="0"/>
              <a:t>JPEG texture stored uncompressed in texture memory</a:t>
            </a:r>
          </a:p>
          <a:p>
            <a:pPr lvl="1"/>
            <a:r>
              <a:rPr lang="en-US" dirty="0" smtClean="0"/>
              <a:t>Drawing more tiles than necessary due to Issue 1</a:t>
            </a:r>
          </a:p>
          <a:p>
            <a:pPr lvl="1"/>
            <a:r>
              <a:rPr lang="en-US" dirty="0" smtClean="0"/>
              <a:t>Excessive mesh geometry usage (20 bytes per vertex)</a:t>
            </a:r>
          </a:p>
          <a:p>
            <a:pPr lvl="1"/>
            <a:r>
              <a:rPr lang="en-US" dirty="0" smtClean="0"/>
              <a:t>Texture </a:t>
            </a:r>
            <a:r>
              <a:rPr lang="en-US" dirty="0" smtClean="0"/>
              <a:t>compression options:</a:t>
            </a:r>
            <a:endParaRPr lang="en-US" dirty="0"/>
          </a:p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 smtClean="0"/>
              <a:t>Geometry: Switch to indexed mesh + 16-bit precision XYZ &amp; UV (4-6 bytes per vertex)</a:t>
            </a: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47493"/>
              </p:ext>
            </p:extLst>
          </p:nvPr>
        </p:nvGraphicFramePr>
        <p:xfrm>
          <a:off x="922081" y="3554560"/>
          <a:ext cx="10361615" cy="1828800"/>
        </p:xfrm>
        <a:graphic>
          <a:graphicData uri="http://schemas.openxmlformats.org/drawingml/2006/table">
            <a:tbl>
              <a:tblPr/>
              <a:tblGrid>
                <a:gridCol w="2072323"/>
                <a:gridCol w="2072323"/>
                <a:gridCol w="2072323"/>
                <a:gridCol w="2072323"/>
                <a:gridCol w="2072323"/>
              </a:tblGrid>
              <a:tr h="5207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Network </a:t>
                      </a:r>
                      <a:r>
                        <a:rPr lang="en-US" sz="16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compression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GPU compression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Download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CPU usage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GPU Memory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01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jpeg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none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lowest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highest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191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jpeg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Block-compressed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lowest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highest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lowest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6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DDS/ETC2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/PVRTC </a:t>
                      </a:r>
                      <a:r>
                        <a:rPr lang="en-US" sz="1600" dirty="0">
                          <a:latin typeface="+mj-lt"/>
                        </a:rPr>
                        <a:t>(with </a:t>
                      </a:r>
                      <a:r>
                        <a:rPr lang="en-US" sz="1600" dirty="0" err="1">
                          <a:latin typeface="+mj-lt"/>
                        </a:rPr>
                        <a:t>mips</a:t>
                      </a:r>
                      <a:r>
                        <a:rPr lang="en-US" sz="1600" dirty="0">
                          <a:latin typeface="+mj-lt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Block-compressed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highest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negligible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lowest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426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Issue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3: Excessive GPU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219199"/>
            <a:ext cx="10369296" cy="5476876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best of both world ?</a:t>
            </a:r>
            <a:endParaRPr lang="en-US" dirty="0"/>
          </a:p>
          <a:p>
            <a:pPr lvl="1"/>
            <a:r>
              <a:rPr lang="en-US" dirty="0" smtClean="0"/>
              <a:t>Low-entropy DXT, then compress to LZMA ?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://cesium.com/blog/2017/02/06/texture-compression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Observations:</a:t>
            </a:r>
          </a:p>
          <a:p>
            <a:pPr lvl="1"/>
            <a:r>
              <a:rPr lang="en-US" dirty="0" smtClean="0"/>
              <a:t>Seem </a:t>
            </a:r>
            <a:r>
              <a:rPr lang="en-US" dirty="0"/>
              <a:t>to improve compression ratio ( 10-50% but with lower texture quality</a:t>
            </a:r>
            <a:r>
              <a:rPr lang="en-US" dirty="0" smtClean="0"/>
              <a:t>)</a:t>
            </a:r>
          </a:p>
          <a:p>
            <a:pPr lvl="1">
              <a:buFontTx/>
              <a:buChar char="-"/>
            </a:pPr>
            <a:r>
              <a:rPr lang="en-US" dirty="0" smtClean="0"/>
              <a:t>Open Source </a:t>
            </a:r>
            <a:r>
              <a:rPr lang="en-US" dirty="0" err="1" smtClean="0"/>
              <a:t>CrunchLib</a:t>
            </a:r>
            <a:r>
              <a:rPr lang="en-US" dirty="0" smtClean="0"/>
              <a:t> compressor is very slow. Probably not practical for IM.</a:t>
            </a:r>
          </a:p>
        </p:txBody>
      </p:sp>
    </p:spTree>
    <p:extLst>
      <p:ext uri="{BB962C8B-B14F-4D97-AF65-F5344CB8AC3E}">
        <p14:creationId xmlns:p14="http://schemas.microsoft.com/office/powerpoint/2010/main" val="22729062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Implementation: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Texture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Evaluate bandwidth vs. GPU memory consumption in all 3 scenarios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IO </a:t>
            </a:r>
            <a:r>
              <a:rPr lang="en-US" dirty="0"/>
              <a:t>test-bench with adjustable </a:t>
            </a:r>
            <a:r>
              <a:rPr lang="en-US" i="1" dirty="0" smtClean="0"/>
              <a:t>Bandwidth</a:t>
            </a:r>
            <a:r>
              <a:rPr lang="en-US" dirty="0" smtClean="0"/>
              <a:t> </a:t>
            </a:r>
            <a:r>
              <a:rPr lang="en-US" sz="1600" dirty="0" smtClean="0"/>
              <a:t>(i.e. bytes per sec)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753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582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Texture Compression – Girona (Optimized I3S only)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448" y="1285875"/>
            <a:ext cx="4126603" cy="52387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1:8 saving in texture memory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(1:6 with ETC2)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Bandwidth: </a:t>
            </a:r>
            <a:r>
              <a:rPr lang="en-US" dirty="0" err="1" smtClean="0"/>
              <a:t>dds+gzip</a:t>
            </a:r>
            <a:r>
              <a:rPr lang="en-US" dirty="0" smtClean="0"/>
              <a:t> close to JPEG </a:t>
            </a:r>
            <a:r>
              <a:rPr lang="en-US" dirty="0" smtClean="0">
                <a:sym typeface="Wingdings" panose="05000000000000000000" pitchFamily="2" charset="2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-&gt; with high quality texture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Very similar visual quality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1" y="825161"/>
            <a:ext cx="7558088" cy="5954459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 bwMode="auto">
          <a:xfrm rot="20770733">
            <a:off x="10682725" y="4690113"/>
            <a:ext cx="1176008" cy="507211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6953250" y="3235653"/>
            <a:ext cx="9525" cy="898197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227741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1" y="842595"/>
            <a:ext cx="7496174" cy="5905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582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Texture Compression – Mecca (Optimized I3S only)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448" y="1285875"/>
            <a:ext cx="4126603" cy="52387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1:8 saving in texture memory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(1:6 with ETC2)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Bandwidth: jpeg can compress low quality texture much better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dirty="0" smtClean="0"/>
              <a:t>Degraded UX due to frequent GC with uncompressed texture (drop to lower LOD on cache miss)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Good visual quality with compressed texture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15" name="Oval 14"/>
          <p:cNvSpPr/>
          <p:nvPr/>
        </p:nvSpPr>
        <p:spPr bwMode="auto">
          <a:xfrm rot="16200000">
            <a:off x="7542883" y="1795826"/>
            <a:ext cx="1176008" cy="416503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9277350" y="3235653"/>
            <a:ext cx="0" cy="764847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" name="Oval 7"/>
          <p:cNvSpPr/>
          <p:nvPr/>
        </p:nvSpPr>
        <p:spPr bwMode="auto">
          <a:xfrm rot="16200000">
            <a:off x="8361715" y="1665628"/>
            <a:ext cx="1176008" cy="416503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 rot="16200000">
            <a:off x="9165496" y="1795825"/>
            <a:ext cx="1176008" cy="416503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1591925" y="4759653"/>
            <a:ext cx="9525" cy="39337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754859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GPU Geometry Compression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Optimized I3S only)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7263" y="1291590"/>
            <a:ext cx="11008744" cy="57638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Once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we implement texture compression,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geometry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memory usage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become significant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!:</a:t>
            </a:r>
            <a:endParaRPr lang="en-US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26" y="2034845"/>
            <a:ext cx="5257810" cy="41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3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 Geometry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Compression: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62" y="1512918"/>
            <a:ext cx="5709769" cy="493026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308528"/>
              </p:ext>
            </p:extLst>
          </p:nvPr>
        </p:nvGraphicFramePr>
        <p:xfrm>
          <a:off x="285284" y="4797261"/>
          <a:ext cx="5813764" cy="1645920"/>
        </p:xfrm>
        <a:graphic>
          <a:graphicData uri="http://schemas.openxmlformats.org/drawingml/2006/table">
            <a:tbl>
              <a:tblPr/>
              <a:tblGrid>
                <a:gridCol w="1453441"/>
                <a:gridCol w="1453441"/>
                <a:gridCol w="1453441"/>
                <a:gridCol w="1453441"/>
              </a:tblGrid>
              <a:tr h="411231">
                <a:tc>
                  <a:txBody>
                    <a:bodyPr/>
                    <a:lstStyle/>
                    <a:p>
                      <a:r>
                        <a:rPr lang="en-US" sz="1400" dirty="0"/>
                        <a:t>Dataset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Compression Ratio* XYZ index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Compression Ratio* XYZ+UV index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Compression Ratio* XYZ+UV index+16bit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34989">
                <a:tc>
                  <a:txBody>
                    <a:bodyPr/>
                    <a:lstStyle/>
                    <a:p>
                      <a:r>
                        <a:rPr lang="en-US" sz="1400" dirty="0"/>
                        <a:t>Girona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33%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75%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~36%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234989">
                <a:tc>
                  <a:txBody>
                    <a:bodyPr/>
                    <a:lstStyle/>
                    <a:p>
                      <a:r>
                        <a:rPr lang="en-US" sz="1400" dirty="0"/>
                        <a:t>Jerusalem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33%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</a:rPr>
                        <a:t>51%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~30%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234989">
                <a:tc>
                  <a:txBody>
                    <a:bodyPr/>
                    <a:lstStyle/>
                    <a:p>
                      <a:r>
                        <a:rPr lang="en-US" sz="1400" dirty="0"/>
                        <a:t>Mecca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45%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~28%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464448" y="1285875"/>
            <a:ext cx="5634600" cy="33443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Conclusions:</a:t>
            </a:r>
          </a:p>
          <a:p>
            <a:r>
              <a:rPr lang="en-US" dirty="0" smtClean="0"/>
              <a:t>Vertex Indexing: Discontinuous </a:t>
            </a:r>
            <a:r>
              <a:rPr lang="en-US" dirty="0"/>
              <a:t>UV mapping </a:t>
            </a:r>
            <a:r>
              <a:rPr lang="en-US" dirty="0" smtClean="0"/>
              <a:t>reduce </a:t>
            </a:r>
            <a:r>
              <a:rPr lang="en-US" dirty="0" smtClean="0"/>
              <a:t>gains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16-bit quantization :</a:t>
            </a:r>
          </a:p>
          <a:p>
            <a:pPr marL="283464" lvl="1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+</a:t>
            </a:r>
            <a:r>
              <a:rPr lang="en-US" dirty="0" smtClean="0"/>
              <a:t> No visual difference</a:t>
            </a:r>
          </a:p>
          <a:p>
            <a:pPr marL="283464" lvl="1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+</a:t>
            </a:r>
            <a:r>
              <a:rPr lang="en-US" dirty="0" smtClean="0"/>
              <a:t> Good memory saving</a:t>
            </a:r>
          </a:p>
          <a:p>
            <a:pPr marL="283464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- </a:t>
            </a:r>
            <a:r>
              <a:rPr lang="en-US" dirty="0" err="1" smtClean="0"/>
              <a:t>WebGL</a:t>
            </a:r>
            <a:r>
              <a:rPr lang="en-US" dirty="0" smtClean="0"/>
              <a:t> support 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</p:txBody>
      </p:sp>
      <p:sp>
        <p:nvSpPr>
          <p:cNvPr id="9" name="Oval 8"/>
          <p:cNvSpPr/>
          <p:nvPr/>
        </p:nvSpPr>
        <p:spPr bwMode="auto">
          <a:xfrm>
            <a:off x="2394065" y="5510889"/>
            <a:ext cx="2425687" cy="349584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85284" y="6471753"/>
            <a:ext cx="66710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* compression ratio compress/original (less is better). All compressed size computed using a 16-bit index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02269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226" y="818633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Future Work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38226" y="2293543"/>
            <a:ext cx="8221903" cy="240228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Geometry transmission compression (</a:t>
            </a:r>
            <a:r>
              <a:rPr lang="en-US" dirty="0" smtClean="0"/>
              <a:t>Draco?, predictive mesh compression)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3D Object  (mesh-pyramid I3S profile) optimization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BIM Scene layer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988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400175"/>
            <a:ext cx="10369296" cy="5200650"/>
          </a:xfrm>
        </p:spPr>
        <p:txBody>
          <a:bodyPr/>
          <a:lstStyle/>
          <a:p>
            <a:r>
              <a:rPr lang="en-US" dirty="0" smtClean="0"/>
              <a:t>Complete report: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devtopia.esri.com/ArcGISPro/i3s-spec/blob/master/design/optimization/integrated_mesh_perfs.md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Comparative videos: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esri.box.com/s/pxfbpyslv1uit4svfwvhmzu2wawn18ri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Source code 3D viewer and I3S optimizer (C++)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devtopia.esri.com/rona7954/scene-layer-lib/tree/rona7954/mesh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Performance logs (</a:t>
            </a:r>
            <a:r>
              <a:rPr lang="en-US" dirty="0" err="1" smtClean="0"/>
              <a:t>json</a:t>
            </a:r>
            <a:r>
              <a:rPr lang="en-US" dirty="0" smtClean="0"/>
              <a:t>), fly-through paths (</a:t>
            </a:r>
            <a:r>
              <a:rPr lang="en-US" dirty="0" err="1" smtClean="0"/>
              <a:t>json</a:t>
            </a:r>
            <a:r>
              <a:rPr lang="en-US" dirty="0" smtClean="0"/>
              <a:t>) and charts (</a:t>
            </a:r>
            <a:r>
              <a:rPr lang="en-US" dirty="0" err="1" smtClean="0"/>
              <a:t>png</a:t>
            </a:r>
            <a:r>
              <a:rPr lang="en-US" dirty="0" smtClean="0"/>
              <a:t>):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devtopia.esri.com/ArcGISPro/i3s-spec/blob/master/design/optimization/logs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8226" y="818633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1107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goals: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490107"/>
            <a:ext cx="10369296" cy="4994882"/>
          </a:xfrm>
        </p:spPr>
        <p:txBody>
          <a:bodyPr/>
          <a:lstStyle/>
          <a:p>
            <a:r>
              <a:rPr lang="en-US" dirty="0" smtClean="0"/>
              <a:t>Find the best balance between visual quality and resource consumption</a:t>
            </a:r>
          </a:p>
          <a:p>
            <a:endParaRPr lang="en-US" dirty="0"/>
          </a:p>
          <a:p>
            <a:r>
              <a:rPr lang="en-US" dirty="0" smtClean="0"/>
              <a:t>Key resources :</a:t>
            </a:r>
          </a:p>
          <a:p>
            <a:pPr lvl="1"/>
            <a:r>
              <a:rPr lang="en-US" dirty="0" smtClean="0"/>
              <a:t>GPU memory</a:t>
            </a:r>
          </a:p>
          <a:p>
            <a:pPr lvl="1"/>
            <a:r>
              <a:rPr lang="en-US" dirty="0" smtClean="0"/>
              <a:t>Network bandwidth </a:t>
            </a:r>
          </a:p>
          <a:p>
            <a:pPr lvl="1"/>
            <a:r>
              <a:rPr lang="en-US" dirty="0" smtClean="0"/>
              <a:t>Number of draw calls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Visual quality:</a:t>
            </a:r>
          </a:p>
          <a:p>
            <a:pPr lvl="1"/>
            <a:r>
              <a:rPr lang="en-US" dirty="0" smtClean="0"/>
              <a:t>Minimize “disappearing” tiles and gaps</a:t>
            </a:r>
          </a:p>
          <a:p>
            <a:pPr lvl="1"/>
            <a:r>
              <a:rPr lang="en-US" dirty="0" smtClean="0"/>
              <a:t>Good </a:t>
            </a:r>
            <a:r>
              <a:rPr lang="en-US" dirty="0" err="1" smtClean="0"/>
              <a:t>texel</a:t>
            </a:r>
            <a:r>
              <a:rPr lang="en-US" dirty="0"/>
              <a:t> </a:t>
            </a:r>
            <a:r>
              <a:rPr lang="en-US" smtClean="0"/>
              <a:t>to (screen)pixel </a:t>
            </a:r>
            <a:r>
              <a:rPr lang="en-US" dirty="0" smtClean="0"/>
              <a:t>ratio </a:t>
            </a:r>
          </a:p>
          <a:p>
            <a:pPr lvl="1"/>
            <a:r>
              <a:rPr lang="en-US" dirty="0" smtClean="0"/>
              <a:t>Progressive refinement  (avoid pauses/delays ) </a:t>
            </a:r>
          </a:p>
          <a:p>
            <a:pPr lvl="1"/>
            <a:r>
              <a:rPr lang="en-US" dirty="0" smtClean="0"/>
              <a:t>Refine closer to camera first.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283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Methology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Find representative IM datasets from several providers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Identify root causes of performance issues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Implement solutions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Measure performance improvements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9607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63" y="497959"/>
            <a:ext cx="3541837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971550"/>
            <a:ext cx="10369296" cy="4933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Vricon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: Mecca, Saudi Arabia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~22,000 tiles</a:t>
            </a:r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 smtClean="0"/>
              <a:t>~2 GB </a:t>
            </a:r>
            <a:r>
              <a:rPr lang="en-US" dirty="0"/>
              <a:t>(jpeg only), ~7.2GB (</a:t>
            </a:r>
            <a:r>
              <a:rPr lang="en-US" dirty="0" err="1"/>
              <a:t>jpeg+DDS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Texture size ~1024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Acute 3D: Girona, Spain</a:t>
            </a:r>
          </a:p>
          <a:p>
            <a:pPr lvl="1"/>
            <a:r>
              <a:rPr lang="en-US" dirty="0"/>
              <a:t>~</a:t>
            </a:r>
            <a:r>
              <a:rPr lang="en-US" dirty="0" smtClean="0"/>
              <a:t>6,800 </a:t>
            </a:r>
            <a:r>
              <a:rPr lang="en-US" dirty="0"/>
              <a:t>tiles</a:t>
            </a:r>
          </a:p>
          <a:p>
            <a:pPr lvl="1"/>
            <a:r>
              <a:rPr lang="en-US" dirty="0"/>
              <a:t>~</a:t>
            </a:r>
            <a:r>
              <a:rPr lang="en-US" dirty="0" smtClean="0"/>
              <a:t>4 GB </a:t>
            </a:r>
            <a:r>
              <a:rPr lang="en-US" dirty="0"/>
              <a:t>(</a:t>
            </a:r>
            <a:r>
              <a:rPr lang="en-US" dirty="0" smtClean="0"/>
              <a:t>jpeg + DDS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Texture size varies, but usually &lt; 1024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Context Capture: Jerusalem, Israel</a:t>
            </a:r>
          </a:p>
          <a:p>
            <a:pPr lvl="1"/>
            <a:r>
              <a:rPr lang="en-US" dirty="0"/>
              <a:t>~</a:t>
            </a:r>
            <a:r>
              <a:rPr lang="en-US" dirty="0" smtClean="0"/>
              <a:t>49,000 </a:t>
            </a:r>
            <a:r>
              <a:rPr lang="en-US" dirty="0"/>
              <a:t>tiles</a:t>
            </a:r>
          </a:p>
          <a:p>
            <a:pPr lvl="1"/>
            <a:r>
              <a:rPr lang="en-US" dirty="0"/>
              <a:t>~6 GB (jpeg only), </a:t>
            </a:r>
            <a:r>
              <a:rPr lang="en-US" dirty="0" smtClean="0"/>
              <a:t>11 GB </a:t>
            </a:r>
            <a:r>
              <a:rPr lang="en-US" dirty="0"/>
              <a:t>(jpeg + DDS)</a:t>
            </a:r>
          </a:p>
          <a:p>
            <a:pPr lvl="1"/>
            <a:r>
              <a:rPr lang="en-US" dirty="0"/>
              <a:t>Texture size varies, but usually &lt; </a:t>
            </a:r>
            <a:r>
              <a:rPr lang="en-US" dirty="0" smtClean="0"/>
              <a:t>512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5800" y="6177085"/>
            <a:ext cx="10826495" cy="21544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08" y="3349592"/>
            <a:ext cx="3938587" cy="2213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75" y="971550"/>
            <a:ext cx="384381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193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63" y="497959"/>
            <a:ext cx="3541837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 providers…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290760"/>
            <a:ext cx="10369296" cy="4933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Test datasets on </a:t>
            </a:r>
            <a:r>
              <a:rPr lang="en-US" dirty="0" smtClean="0">
                <a:hlinkClick r:id="rId2" action="ppaction://hlinkfile"/>
              </a:rPr>
              <a:t>\\redarchive2</a:t>
            </a:r>
            <a:r>
              <a:rPr lang="en-US" dirty="0" smtClean="0"/>
              <a:t> are either: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Too small (node count, extent) for effective benchmarking (Drone2Map, OSGB)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Have drawing issues (</a:t>
            </a:r>
            <a:r>
              <a:rPr lang="en-US" dirty="0" err="1" smtClean="0"/>
              <a:t>Vexcel</a:t>
            </a:r>
            <a:r>
              <a:rPr lang="en-US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Won’t draw at all (Skyline, </a:t>
            </a:r>
            <a:r>
              <a:rPr lang="en-US" dirty="0" err="1" smtClean="0"/>
              <a:t>Aerometrex</a:t>
            </a:r>
            <a:r>
              <a:rPr lang="en-US" dirty="0" smtClean="0"/>
              <a:t>)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But, benchmarking new datasets is easy (SLPK or live Service): </a:t>
            </a:r>
          </a:p>
          <a:p>
            <a:pPr marL="283464" lvl="1" indent="0">
              <a:lnSpc>
                <a:spcPct val="150000"/>
              </a:lnSpc>
              <a:buNone/>
            </a:pPr>
            <a:r>
              <a:rPr lang="en-US" dirty="0" smtClean="0"/>
              <a:t>-&gt; Add representative datasets when they become available.</a:t>
            </a:r>
          </a:p>
          <a:p>
            <a:pPr marL="283464" lvl="1" indent="0">
              <a:lnSpc>
                <a:spcPct val="150000"/>
              </a:lnSpc>
              <a:buNone/>
            </a:pPr>
            <a:r>
              <a:rPr lang="en-US" dirty="0" smtClean="0"/>
              <a:t>-&gt; Quick turn-around to investigate customer/distributor complains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5800" y="6177085"/>
            <a:ext cx="10826495" cy="2154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389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Issue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508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Issue 1: Sub-optimal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tiles/LODs selection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88374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Causes:</a:t>
            </a:r>
          </a:p>
          <a:p>
            <a:pPr lvl="1"/>
            <a:r>
              <a:rPr lang="en-US" dirty="0" smtClean="0"/>
              <a:t>MBS are not tied enough around mesh ( </a:t>
            </a:r>
            <a:r>
              <a:rPr lang="en-US" dirty="0" err="1" smtClean="0"/>
              <a:t>e.g.“pizza</a:t>
            </a:r>
            <a:r>
              <a:rPr lang="en-US" dirty="0" smtClean="0"/>
              <a:t> box” shapes) </a:t>
            </a:r>
          </a:p>
          <a:p>
            <a:pPr lvl="1"/>
            <a:r>
              <a:rPr lang="en-US" dirty="0" smtClean="0"/>
              <a:t>MBS projected-size doesn’t depend on look angle (close to ground vs. top-down)</a:t>
            </a:r>
          </a:p>
          <a:p>
            <a:pPr lvl="1"/>
            <a:r>
              <a:rPr lang="en-US" dirty="0" smtClean="0"/>
              <a:t>Large tiles leads to limited LOD granularity &amp; excessive overhead for partially visible tiles</a:t>
            </a:r>
          </a:p>
          <a:p>
            <a:pPr lvl="1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IM providers may not write </a:t>
            </a:r>
            <a:r>
              <a:rPr lang="en-US" i="1" dirty="0" err="1" smtClean="0"/>
              <a:t>lodSelection</a:t>
            </a:r>
            <a:r>
              <a:rPr lang="en-US" dirty="0" smtClean="0"/>
              <a:t> metric correctly. 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Solutions:</a:t>
            </a:r>
          </a:p>
          <a:p>
            <a:pPr lvl="1"/>
            <a:r>
              <a:rPr lang="en-US" dirty="0" smtClean="0"/>
              <a:t>Switch from MBS </a:t>
            </a:r>
            <a:r>
              <a:rPr lang="en-US" dirty="0" smtClean="0"/>
              <a:t>to OBB</a:t>
            </a:r>
          </a:p>
          <a:p>
            <a:pPr lvl="1"/>
            <a:r>
              <a:rPr lang="en-US" dirty="0" smtClean="0"/>
              <a:t>Replace LOD metrics with </a:t>
            </a:r>
            <a:r>
              <a:rPr lang="en-US" i="1" dirty="0" err="1" smtClean="0"/>
              <a:t>textureSize</a:t>
            </a:r>
            <a:r>
              <a:rPr lang="en-US" dirty="0" smtClean="0"/>
              <a:t> information and </a:t>
            </a:r>
            <a:r>
              <a:rPr lang="en-US" i="1" dirty="0" err="1" smtClean="0"/>
              <a:t>vertexCount</a:t>
            </a:r>
            <a:endParaRPr lang="en-US" i="1" dirty="0"/>
          </a:p>
          <a:p>
            <a:pPr lvl="1"/>
            <a:r>
              <a:rPr lang="en-US" dirty="0" smtClean="0"/>
              <a:t>Mandate smaller tile size </a:t>
            </a:r>
          </a:p>
          <a:p>
            <a:pPr lvl="1"/>
            <a:r>
              <a:rPr lang="en-US" dirty="0" smtClean="0"/>
              <a:t>Provide tooling to 3</a:t>
            </a:r>
            <a:r>
              <a:rPr lang="en-US" baseline="30000" dirty="0" smtClean="0"/>
              <a:t>rd</a:t>
            </a:r>
            <a:r>
              <a:rPr lang="en-US" dirty="0" smtClean="0"/>
              <a:t> party provider to ensure good UX/performances</a:t>
            </a:r>
          </a:p>
          <a:p>
            <a:pPr marL="621792" lvl="2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08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 smtClean="0"/>
              <a:t>Oriented Bounding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Box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48149" y="5610910"/>
            <a:ext cx="7686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esri.box.com/s/nzx67z68h19yrwvwqnk5r29svicyslvy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594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938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http://www.w3.org/XML/1998/namespace"/>
    <ds:schemaRef ds:uri="http://schemas.microsoft.com/sharepoint/v3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51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1537</Words>
  <Application>Microsoft Office PowerPoint</Application>
  <PresentationFormat>Widescreen</PresentationFormat>
  <Paragraphs>342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ＭＳ Ｐゴシック</vt:lpstr>
      <vt:lpstr>Arial</vt:lpstr>
      <vt:lpstr>Calibri</vt:lpstr>
      <vt:lpstr>Consolas</vt:lpstr>
      <vt:lpstr>Lucida Grande</vt:lpstr>
      <vt:lpstr>Wingdings</vt:lpstr>
      <vt:lpstr>Esri_Corporate_Template-Dark</vt:lpstr>
      <vt:lpstr>Mesh Scene Layer Performance Improvements</vt:lpstr>
      <vt:lpstr>Motivations</vt:lpstr>
      <vt:lpstr>Performance goals:</vt:lpstr>
      <vt:lpstr>Methology</vt:lpstr>
      <vt:lpstr>Test Datasets</vt:lpstr>
      <vt:lpstr>Other providers…</vt:lpstr>
      <vt:lpstr>Performance Issue Analysis</vt:lpstr>
      <vt:lpstr>Issue 1: Sub-optimal tiles/LODs selection</vt:lpstr>
      <vt:lpstr>Oriented Bounding Box</vt:lpstr>
      <vt:lpstr>Implementation: Request pattern and LOD selection</vt:lpstr>
      <vt:lpstr>Issue 2: Inefficient communication</vt:lpstr>
      <vt:lpstr>Implementation: Paged-access</vt:lpstr>
      <vt:lpstr>Current 3DNodeDocument.json  (leaf node without OBB)</vt:lpstr>
      <vt:lpstr>Visual Quality Comparative Video (Jerusalem)</vt:lpstr>
      <vt:lpstr>Performance log – Jerusalem :</vt:lpstr>
      <vt:lpstr>Visual Quality Comparative Video (Girona)</vt:lpstr>
      <vt:lpstr>Performance log – Girona:</vt:lpstr>
      <vt:lpstr>Visual Quality Comparative Video (Mecca)</vt:lpstr>
      <vt:lpstr>Performance log – Mecca (Vricon):</vt:lpstr>
      <vt:lpstr>Issue 3: Excessive GPU memory consumption</vt:lpstr>
      <vt:lpstr>Issue 3: Excessive GPU memory consumption</vt:lpstr>
      <vt:lpstr>Implementation: Texture compression</vt:lpstr>
      <vt:lpstr>Texture Compression – Girona (Optimized I3S only)</vt:lpstr>
      <vt:lpstr>Texture Compression – Mecca (Optimized I3S only)</vt:lpstr>
      <vt:lpstr>GPU Geometry Compression (Optimized I3S only)</vt:lpstr>
      <vt:lpstr>GPU Geometry Compression: results</vt:lpstr>
      <vt:lpstr>Future Work</vt:lpstr>
      <vt:lpstr>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2018-06-29T00:53:55Z</dcterms:created>
  <dcterms:modified xsi:type="dcterms:W3CDTF">2018-07-03T02:31:40Z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